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7" r:id="rId8"/>
    <p:sldId id="264" r:id="rId9"/>
    <p:sldId id="266" r:id="rId10"/>
    <p:sldId id="271" r:id="rId11"/>
    <p:sldId id="265" r:id="rId12"/>
    <p:sldId id="268" r:id="rId13"/>
    <p:sldId id="273" r:id="rId14"/>
    <p:sldId id="274" r:id="rId15"/>
    <p:sldId id="269" r:id="rId16"/>
  </p:sldIdLst>
  <p:sldSz cx="18288000" cy="10287000"/>
  <p:notesSz cx="6858000" cy="9144000"/>
  <p:embeddedFontLst>
    <p:embeddedFont>
      <p:font typeface="Muli Bold" panose="020B0604020202020204" charset="0"/>
      <p:regular r:id="rId17"/>
    </p:embeddedFont>
    <p:embeddedFont>
      <p:font typeface="Muli Regular" panose="020B0604020202020204" charset="0"/>
      <p:regular r:id="rId18"/>
    </p:embeddedFon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Tahoma" panose="020B0604030504040204" pitchFamily="34" charset="0"/>
      <p:regular r:id="rId23"/>
      <p:bold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6" userDrawn="1">
          <p15:clr>
            <a:srgbClr val="A4A3A4"/>
          </p15:clr>
        </p15:guide>
        <p15:guide id="2" pos="283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5" d="100"/>
          <a:sy n="55" d="100"/>
        </p:scale>
        <p:origin x="658" y="43"/>
      </p:cViewPr>
      <p:guideLst>
        <p:guide orient="horz" pos="2136"/>
        <p:guide pos="283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3/9/2023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3365993"/>
            <a:ext cx="11437054" cy="4258731"/>
            <a:chOff x="0" y="172720"/>
            <a:chExt cx="15249406" cy="5678308"/>
          </a:xfrm>
        </p:grpSpPr>
        <p:sp>
          <p:nvSpPr>
            <p:cNvPr id="3" name="TextBox 3"/>
            <p:cNvSpPr txBox="1"/>
            <p:nvPr/>
          </p:nvSpPr>
          <p:spPr>
            <a:xfrm>
              <a:off x="0" y="172720"/>
              <a:ext cx="15249406" cy="43360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229"/>
                </a:lnSpc>
              </a:pPr>
              <a:r>
                <a:rPr lang="en-US" sz="9449" spc="-103" dirty="0">
                  <a:solidFill>
                    <a:srgbClr val="000000"/>
                  </a:solidFill>
                  <a:latin typeface="Muli Bold"/>
                </a:rPr>
                <a:t>Bản thuyết trình </a:t>
              </a:r>
              <a:r>
                <a:rPr lang="en-US" sz="9449" spc="-103" dirty="0" err="1">
                  <a:solidFill>
                    <a:srgbClr val="000000"/>
                  </a:solidFill>
                  <a:latin typeface="Muli Bold"/>
                </a:rPr>
                <a:t>về</a:t>
              </a:r>
              <a:r>
                <a:rPr lang="en-US" sz="9449" spc="-103" dirty="0">
                  <a:solidFill>
                    <a:srgbClr val="000000"/>
                  </a:solidFill>
                  <a:latin typeface="Muli Bold"/>
                </a:rPr>
                <a:t> “Rise of skeleton”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3065688" y="5064897"/>
              <a:ext cx="9118030" cy="78613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5039"/>
                </a:lnSpc>
              </a:pPr>
              <a:r>
                <a:rPr lang="en-US" sz="3599" dirty="0">
                  <a:solidFill>
                    <a:srgbClr val="000000"/>
                  </a:solidFill>
                  <a:latin typeface="Muli Regular"/>
                </a:rPr>
                <a:t>- Con game còn nhiều </a:t>
              </a:r>
              <a:r>
                <a:rPr lang="en-US" sz="3599" dirty="0" err="1">
                  <a:solidFill>
                    <a:srgbClr val="000000"/>
                  </a:solidFill>
                  <a:latin typeface="Muli Regular"/>
                </a:rPr>
                <a:t>giang</a:t>
              </a:r>
              <a:r>
                <a:rPr lang="en-US" sz="3599" dirty="0">
                  <a:solidFill>
                    <a:srgbClr val="000000"/>
                  </a:solidFill>
                  <a:latin typeface="Muli Regular"/>
                </a:rPr>
                <a:t> </a:t>
              </a:r>
              <a:r>
                <a:rPr lang="en-US" sz="3599" dirty="0" err="1">
                  <a:solidFill>
                    <a:srgbClr val="000000"/>
                  </a:solidFill>
                  <a:latin typeface="Muli Regular"/>
                </a:rPr>
                <a:t>dở</a:t>
              </a:r>
              <a:r>
                <a:rPr lang="en-US" sz="3599" dirty="0">
                  <a:solidFill>
                    <a:srgbClr val="000000"/>
                  </a:solidFill>
                  <a:latin typeface="Muli Regular"/>
                </a:rPr>
                <a:t>-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4328902" y="2317173"/>
            <a:ext cx="7321033" cy="6340049"/>
            <a:chOff x="0" y="0"/>
            <a:chExt cx="3619627" cy="313461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12122944" y="7035126"/>
            <a:ext cx="4970154" cy="4304177"/>
            <a:chOff x="0" y="0"/>
            <a:chExt cx="3619627" cy="313461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12336342" y="5954842"/>
            <a:ext cx="2271679" cy="1967285"/>
            <a:chOff x="0" y="0"/>
            <a:chExt cx="3619627" cy="313461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A4E473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13737770" y="373605"/>
            <a:ext cx="3799619" cy="3290488"/>
            <a:chOff x="0" y="0"/>
            <a:chExt cx="3619627" cy="3134614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pic>
        <p:nvPicPr>
          <p:cNvPr id="1026" name="Picture 2" descr=" ">
            <a:extLst>
              <a:ext uri="{FF2B5EF4-FFF2-40B4-BE49-F238E27FC236}">
                <a16:creationId xmlns:a16="http://schemas.microsoft.com/office/drawing/2014/main" id="{AD89EC01-D813-00A7-D4BF-17CF68E1D5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566988" cy="1724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24B8E78-E605-3189-C6AC-388B3EAEFB05}"/>
              </a:ext>
            </a:extLst>
          </p:cNvPr>
          <p:cNvSpPr txBox="1"/>
          <p:nvPr/>
        </p:nvSpPr>
        <p:spPr>
          <a:xfrm>
            <a:off x="2971800" y="800100"/>
            <a:ext cx="149352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en-US" sz="4800" dirty="0" err="1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sz="4800" dirty="0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đưa</a:t>
            </a:r>
            <a:r>
              <a:rPr lang="en-US" sz="48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các </a:t>
            </a:r>
            <a:r>
              <a:rPr lang="en-US" sz="4800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vật</a:t>
            </a:r>
            <a:r>
              <a:rPr lang="en-US" sz="48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sz="48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vào màn chơi và </a:t>
            </a:r>
            <a:r>
              <a:rPr lang="en-US" sz="4800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48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lý </a:t>
            </a:r>
            <a:r>
              <a:rPr lang="en-US" sz="4800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chúng</a:t>
            </a:r>
            <a:endParaRPr lang="en-US" sz="4800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" name="Group 2">
            <a:extLst>
              <a:ext uri="{FF2B5EF4-FFF2-40B4-BE49-F238E27FC236}">
                <a16:creationId xmlns:a16="http://schemas.microsoft.com/office/drawing/2014/main" id="{3F088FBF-3B1E-E7A4-A7B1-D97F631C4C0D}"/>
              </a:ext>
            </a:extLst>
          </p:cNvPr>
          <p:cNvGrpSpPr/>
          <p:nvPr/>
        </p:nvGrpSpPr>
        <p:grpSpPr>
          <a:xfrm rot="-10800000">
            <a:off x="5791200" y="2933700"/>
            <a:ext cx="13031070" cy="11284968"/>
            <a:chOff x="0" y="0"/>
            <a:chExt cx="3619627" cy="3134614"/>
          </a:xfrm>
        </p:grpSpPr>
        <p:sp>
          <p:nvSpPr>
            <p:cNvPr id="5" name="Freeform 3">
              <a:extLst>
                <a:ext uri="{FF2B5EF4-FFF2-40B4-BE49-F238E27FC236}">
                  <a16:creationId xmlns:a16="http://schemas.microsoft.com/office/drawing/2014/main" id="{5C7EF8A5-FD73-D5D0-A26A-061D42EAB50B}"/>
                </a:ext>
              </a:extLst>
            </p:cNvPr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</p:sp>
      </p:grpSp>
      <p:grpSp>
        <p:nvGrpSpPr>
          <p:cNvPr id="6" name="Group 4">
            <a:extLst>
              <a:ext uri="{FF2B5EF4-FFF2-40B4-BE49-F238E27FC236}">
                <a16:creationId xmlns:a16="http://schemas.microsoft.com/office/drawing/2014/main" id="{5A84E5E9-5A21-C4CD-DC67-8DF7088A80DF}"/>
              </a:ext>
            </a:extLst>
          </p:cNvPr>
          <p:cNvGrpSpPr/>
          <p:nvPr/>
        </p:nvGrpSpPr>
        <p:grpSpPr>
          <a:xfrm rot="-10800000">
            <a:off x="-762000" y="1886774"/>
            <a:ext cx="7750407" cy="6513451"/>
            <a:chOff x="0" y="0"/>
            <a:chExt cx="3619627" cy="3134614"/>
          </a:xfrm>
        </p:grpSpPr>
        <p:sp>
          <p:nvSpPr>
            <p:cNvPr id="7" name="Freeform 5">
              <a:extLst>
                <a:ext uri="{FF2B5EF4-FFF2-40B4-BE49-F238E27FC236}">
                  <a16:creationId xmlns:a16="http://schemas.microsoft.com/office/drawing/2014/main" id="{BAD879B6-5FDB-15EA-7F77-92E5057FAD36}"/>
                </a:ext>
              </a:extLst>
            </p:cNvPr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F61C74A4-9971-5AB9-0AFA-3E6A38FAA8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8994" y="5676900"/>
            <a:ext cx="3250794" cy="325079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91A0222-9E3C-F80C-E669-B10DDDA6FA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6452034"/>
            <a:ext cx="3250794" cy="325079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5E8E109-B621-EFE6-59E8-3499A73D91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2671878"/>
            <a:ext cx="3250794" cy="325079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219200" y="2160459"/>
            <a:ext cx="37338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Thoạt</a:t>
            </a:r>
            <a:r>
              <a:rPr lang="en-US" sz="3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đầu</a:t>
            </a:r>
            <a:r>
              <a:rPr lang="en-US" sz="3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3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sz="3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này</a:t>
            </a:r>
            <a:r>
              <a:rPr lang="en-US" sz="3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3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vẻ</a:t>
            </a:r>
            <a:r>
              <a:rPr lang="en-US" sz="3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đơn</a:t>
            </a:r>
            <a:r>
              <a:rPr lang="en-US" sz="3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giản</a:t>
            </a:r>
            <a:r>
              <a:rPr lang="en-US" sz="3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3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chúng</a:t>
            </a:r>
            <a:r>
              <a:rPr lang="en-US" sz="3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ta </a:t>
            </a:r>
            <a:r>
              <a:rPr lang="en-US" sz="3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3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sz="3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dễ</a:t>
            </a:r>
            <a:r>
              <a:rPr lang="en-US" sz="3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dàng</a:t>
            </a:r>
            <a:r>
              <a:rPr lang="en-US" sz="3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3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sz="3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nó</a:t>
            </a:r>
            <a:r>
              <a:rPr lang="en-US" sz="3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3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state play. </a:t>
            </a:r>
          </a:p>
          <a:p>
            <a:r>
              <a:rPr lang="en-US" sz="3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Nhưng</a:t>
            </a:r>
            <a:r>
              <a:rPr lang="en-US" sz="3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đến</a:t>
            </a:r>
            <a:r>
              <a:rPr lang="en-US" sz="3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sz="3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sz="3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sz="3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đến</a:t>
            </a:r>
            <a:r>
              <a:rPr lang="en-US" sz="3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giai</a:t>
            </a:r>
            <a:r>
              <a:rPr lang="en-US" sz="3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đoạn</a:t>
            </a:r>
            <a:r>
              <a:rPr lang="en-US" sz="3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sau</a:t>
            </a:r>
            <a:r>
              <a:rPr lang="en-US" sz="3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3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vấn</a:t>
            </a:r>
            <a:r>
              <a:rPr lang="en-US" sz="3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sz="3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xuất</a:t>
            </a:r>
            <a:r>
              <a:rPr lang="en-US" sz="3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endParaRPr lang="en-US" sz="3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305800" y="4297275"/>
            <a:ext cx="800100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Hướng</a:t>
            </a:r>
            <a:r>
              <a:rPr lang="en-US" sz="3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giải</a:t>
            </a:r>
            <a:r>
              <a:rPr lang="en-US" sz="3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quyết</a:t>
            </a:r>
            <a:r>
              <a:rPr lang="en-US" sz="3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457200" indent="-457200">
              <a:buFontTx/>
              <a:buChar char="-"/>
            </a:pPr>
            <a:r>
              <a:rPr lang="en-US" sz="3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Tự</a:t>
            </a:r>
            <a:r>
              <a:rPr lang="en-US" sz="3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3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3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3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hàm</a:t>
            </a:r>
            <a:r>
              <a:rPr lang="en-US" sz="3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mới</a:t>
            </a:r>
            <a:r>
              <a:rPr lang="en-US" sz="3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3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3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script</a:t>
            </a:r>
          </a:p>
          <a:p>
            <a:r>
              <a:rPr lang="en-US" sz="3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-&gt; </a:t>
            </a:r>
            <a:r>
              <a:rPr lang="en-US" sz="3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3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quả</a:t>
            </a:r>
            <a:r>
              <a:rPr lang="en-US" sz="3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3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sz="3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US" sz="3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3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457200" indent="-457200">
              <a:buFontTx/>
              <a:buChar char="-"/>
            </a:pPr>
            <a:r>
              <a:rPr lang="en-US" sz="3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Tham</a:t>
            </a:r>
            <a:r>
              <a:rPr lang="en-US" sz="3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khảo</a:t>
            </a:r>
            <a:r>
              <a:rPr lang="en-US" sz="3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cách</a:t>
            </a:r>
            <a:r>
              <a:rPr lang="en-US" sz="3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làm</a:t>
            </a:r>
            <a:r>
              <a:rPr lang="en-US" sz="3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3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bạn</a:t>
            </a:r>
            <a:r>
              <a:rPr lang="en-US" sz="3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Trương</a:t>
            </a:r>
            <a:r>
              <a:rPr lang="en-US" sz="3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Anh</a:t>
            </a:r>
            <a:r>
              <a:rPr lang="en-US" sz="3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Huy</a:t>
            </a:r>
            <a:endParaRPr lang="en-US" sz="30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-&gt; </a:t>
            </a:r>
            <a:r>
              <a:rPr lang="en-US" sz="3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3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quả</a:t>
            </a:r>
            <a:r>
              <a:rPr lang="en-US" sz="3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3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Quyết</a:t>
            </a:r>
            <a:r>
              <a:rPr lang="en-US" sz="3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định</a:t>
            </a:r>
            <a:r>
              <a:rPr lang="en-US" sz="3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</a:t>
            </a:r>
            <a:r>
              <a:rPr lang="en-US" sz="3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US" sz="3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3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3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3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Game Pooling </a:t>
            </a:r>
            <a:r>
              <a:rPr lang="en-US" sz="3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3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thêm</a:t>
            </a:r>
            <a:r>
              <a:rPr lang="en-US" sz="3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3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vật</a:t>
            </a:r>
            <a:r>
              <a:rPr lang="en-US" sz="3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sz="3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sz="3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trò</a:t>
            </a:r>
            <a:r>
              <a:rPr lang="en-US" sz="3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chơi</a:t>
            </a:r>
            <a:r>
              <a:rPr lang="en-US" sz="3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457200" indent="-457200">
              <a:buFontTx/>
              <a:buChar char="-"/>
            </a:pPr>
            <a:r>
              <a:rPr lang="en-US" sz="3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Cuối</a:t>
            </a:r>
            <a:r>
              <a:rPr lang="en-US" sz="3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cùng</a:t>
            </a:r>
            <a:r>
              <a:rPr lang="en-US" sz="3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3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hỏi</a:t>
            </a:r>
            <a:r>
              <a:rPr lang="en-US" sz="3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anh</a:t>
            </a:r>
            <a:r>
              <a:rPr lang="en-US" sz="3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Hoàng</a:t>
            </a:r>
            <a:r>
              <a:rPr lang="en-US" sz="3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sz="3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những</a:t>
            </a:r>
            <a:r>
              <a:rPr lang="en-US" sz="3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lỗi</a:t>
            </a:r>
            <a:r>
              <a:rPr lang="en-US" sz="3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lạ</a:t>
            </a:r>
            <a:r>
              <a:rPr lang="en-US" sz="3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sz="3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sinh</a:t>
            </a:r>
            <a:r>
              <a:rPr lang="en-US" sz="3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sz="3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-&gt; </a:t>
            </a:r>
            <a:r>
              <a:rPr lang="en-US" sz="3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3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quả</a:t>
            </a:r>
            <a:r>
              <a:rPr lang="en-US" sz="3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Game </a:t>
            </a:r>
            <a:r>
              <a:rPr lang="en-US" sz="3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3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sz="3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en-US" sz="3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3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thêm</a:t>
            </a:r>
            <a:r>
              <a:rPr lang="en-US" sz="3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tự</a:t>
            </a:r>
            <a:r>
              <a:rPr lang="en-US" sz="3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sz="3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3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vật</a:t>
            </a:r>
            <a:r>
              <a:rPr lang="en-US" sz="3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sz="3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0664531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6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3F9310E-F80C-B273-159E-04CB9EC86189}"/>
              </a:ext>
            </a:extLst>
          </p:cNvPr>
          <p:cNvSpPr txBox="1"/>
          <p:nvPr/>
        </p:nvSpPr>
        <p:spPr>
          <a:xfrm>
            <a:off x="7543800" y="1638300"/>
            <a:ext cx="294741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Demo game</a:t>
            </a: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6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812DB042-88B6-4774-277C-2E7C6E571653}"/>
              </a:ext>
            </a:extLst>
          </p:cNvPr>
          <p:cNvSpPr txBox="1"/>
          <p:nvPr/>
        </p:nvSpPr>
        <p:spPr>
          <a:xfrm>
            <a:off x="5334000" y="2190571"/>
            <a:ext cx="1054795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3600" dirty="0">
              <a:solidFill>
                <a:schemeClr val="bg1"/>
              </a:solidFill>
            </a:endParaRPr>
          </a:p>
          <a:p>
            <a:r>
              <a:rPr lang="en-US" sz="3600" dirty="0" err="1">
                <a:solidFill>
                  <a:schemeClr val="bg1"/>
                </a:solidFill>
              </a:rPr>
              <a:t>Thêm</a:t>
            </a:r>
            <a:r>
              <a:rPr lang="en-US" sz="3600" dirty="0">
                <a:solidFill>
                  <a:schemeClr val="bg1"/>
                </a:solidFill>
              </a:rPr>
              <a:t> nhiều </a:t>
            </a:r>
            <a:r>
              <a:rPr lang="en-US" sz="3600" dirty="0" err="1">
                <a:solidFill>
                  <a:schemeClr val="bg1"/>
                </a:solidFill>
              </a:rPr>
              <a:t>loại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dirty="0" err="1">
                <a:solidFill>
                  <a:schemeClr val="bg1"/>
                </a:solidFill>
              </a:rPr>
              <a:t>quái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dirty="0" err="1">
                <a:solidFill>
                  <a:schemeClr val="bg1"/>
                </a:solidFill>
              </a:rPr>
              <a:t>vật</a:t>
            </a:r>
            <a:r>
              <a:rPr lang="en-US" sz="3600" dirty="0">
                <a:solidFill>
                  <a:schemeClr val="bg1"/>
                </a:solidFill>
              </a:rPr>
              <a:t>, </a:t>
            </a:r>
            <a:r>
              <a:rPr lang="en-US" sz="3600" dirty="0" err="1">
                <a:solidFill>
                  <a:schemeClr val="bg1"/>
                </a:solidFill>
              </a:rPr>
              <a:t>thêm</a:t>
            </a:r>
            <a:r>
              <a:rPr lang="en-US" sz="3600" dirty="0">
                <a:solidFill>
                  <a:schemeClr val="bg1"/>
                </a:solidFill>
              </a:rPr>
              <a:t> nhiều </a:t>
            </a:r>
            <a:r>
              <a:rPr lang="en-US" sz="3600" dirty="0" err="1">
                <a:solidFill>
                  <a:schemeClr val="bg1"/>
                </a:solidFill>
              </a:rPr>
              <a:t>loại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dirty="0" err="1">
                <a:solidFill>
                  <a:schemeClr val="bg1"/>
                </a:solidFill>
              </a:rPr>
              <a:t>tháp</a:t>
            </a:r>
            <a:r>
              <a:rPr lang="en-US" sz="3600" dirty="0">
                <a:solidFill>
                  <a:schemeClr val="bg1"/>
                </a:solidFill>
              </a:rPr>
              <a:t> và </a:t>
            </a:r>
            <a:r>
              <a:rPr lang="en-US" sz="3600" dirty="0" err="1">
                <a:solidFill>
                  <a:schemeClr val="bg1"/>
                </a:solidFill>
              </a:rPr>
              <a:t>đạn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CDBD355-7EBE-2AA7-96D0-C9306761C35D}"/>
              </a:ext>
            </a:extLst>
          </p:cNvPr>
          <p:cNvSpPr txBox="1"/>
          <p:nvPr/>
        </p:nvSpPr>
        <p:spPr>
          <a:xfrm>
            <a:off x="2438400" y="647700"/>
            <a:ext cx="1271944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chemeClr val="bg2"/>
                </a:solidFill>
              </a:rPr>
              <a:t>Nếu tiếp </a:t>
            </a:r>
            <a:r>
              <a:rPr lang="en-US" sz="6000" dirty="0" err="1">
                <a:solidFill>
                  <a:schemeClr val="bg2"/>
                </a:solidFill>
              </a:rPr>
              <a:t>tục</a:t>
            </a:r>
            <a:r>
              <a:rPr lang="en-US" sz="6000" dirty="0">
                <a:solidFill>
                  <a:schemeClr val="bg2"/>
                </a:solidFill>
              </a:rPr>
              <a:t> </a:t>
            </a:r>
            <a:r>
              <a:rPr lang="en-US" sz="6000" dirty="0" err="1">
                <a:solidFill>
                  <a:schemeClr val="bg2"/>
                </a:solidFill>
              </a:rPr>
              <a:t>phát</a:t>
            </a:r>
            <a:r>
              <a:rPr lang="en-US" sz="6000" dirty="0">
                <a:solidFill>
                  <a:schemeClr val="bg2"/>
                </a:solidFill>
              </a:rPr>
              <a:t> </a:t>
            </a:r>
            <a:r>
              <a:rPr lang="en-US" sz="6000" dirty="0" err="1">
                <a:solidFill>
                  <a:schemeClr val="bg2"/>
                </a:solidFill>
              </a:rPr>
              <a:t>triển</a:t>
            </a:r>
            <a:r>
              <a:rPr lang="en-US" sz="6000" dirty="0">
                <a:solidFill>
                  <a:schemeClr val="bg2"/>
                </a:solidFill>
              </a:rPr>
              <a:t> thì nhóm </a:t>
            </a:r>
            <a:r>
              <a:rPr lang="en-US" sz="6000" dirty="0" err="1">
                <a:solidFill>
                  <a:schemeClr val="bg2"/>
                </a:solidFill>
              </a:rPr>
              <a:t>em</a:t>
            </a:r>
            <a:r>
              <a:rPr lang="en-US" sz="6000" dirty="0">
                <a:solidFill>
                  <a:schemeClr val="bg2"/>
                </a:solidFill>
              </a:rPr>
              <a:t> sẽ: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B7DA447-BFC8-9636-98B1-E30F9C82775B}"/>
              </a:ext>
            </a:extLst>
          </p:cNvPr>
          <p:cNvGrpSpPr/>
          <p:nvPr/>
        </p:nvGrpSpPr>
        <p:grpSpPr>
          <a:xfrm>
            <a:off x="-990600" y="3619500"/>
            <a:ext cx="9469401" cy="6045563"/>
            <a:chOff x="-2933315" y="3515209"/>
            <a:chExt cx="9469401" cy="604556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A46F42E-FF2F-DF89-9328-E30E321B3C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933315" y="6246486"/>
              <a:ext cx="4761905" cy="3314286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EC4A2A2-0749-7F24-5699-9FCAB837AA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74181" y="6094472"/>
              <a:ext cx="4761905" cy="3314286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0694F10-4774-FB56-6D17-FF78D07252B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79567" y="3515209"/>
              <a:ext cx="4761905" cy="3314286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7F486FC-2EEC-614D-8BF0-4A81BC28AF8C}"/>
              </a:ext>
            </a:extLst>
          </p:cNvPr>
          <p:cNvGrpSpPr/>
          <p:nvPr/>
        </p:nvGrpSpPr>
        <p:grpSpPr>
          <a:xfrm>
            <a:off x="11887200" y="3211363"/>
            <a:ext cx="4432070" cy="7369475"/>
            <a:chOff x="6858595" y="3158419"/>
            <a:chExt cx="4432070" cy="7369475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F905C4BA-6718-769E-0E19-5CBA253F112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58595" y="3158419"/>
              <a:ext cx="4432070" cy="443207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59EA760-22AA-D0B0-6CA3-77D4E4D715A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49233" y="7277100"/>
              <a:ext cx="3250794" cy="3250794"/>
            </a:xfrm>
            <a:prstGeom prst="rect">
              <a:avLst/>
            </a:prstGeom>
          </p:spPr>
        </p:pic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6691" y="4686300"/>
            <a:ext cx="2609850" cy="24234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0362" y="5982129"/>
            <a:ext cx="2346179" cy="132637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6326" y="8056663"/>
            <a:ext cx="1811993" cy="14244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34" t="1111" r="17999" b="-1111"/>
          <a:stretch/>
        </p:blipFill>
        <p:spPr>
          <a:xfrm>
            <a:off x="11582400" y="1528043"/>
            <a:ext cx="57912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A35F787-866E-07ED-C503-EB97981B2D04}"/>
              </a:ext>
            </a:extLst>
          </p:cNvPr>
          <p:cNvSpPr txBox="1"/>
          <p:nvPr/>
        </p:nvSpPr>
        <p:spPr>
          <a:xfrm>
            <a:off x="2514600" y="419100"/>
            <a:ext cx="131064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 err="1"/>
              <a:t>Thêm</a:t>
            </a:r>
            <a:r>
              <a:rPr lang="en-US" sz="4800" dirty="0"/>
              <a:t> nhiều màn chơi và cơ </a:t>
            </a:r>
            <a:r>
              <a:rPr lang="en-US" sz="4800" dirty="0" err="1"/>
              <a:t>chế</a:t>
            </a:r>
            <a:r>
              <a:rPr lang="en-US" sz="4800" dirty="0"/>
              <a:t> </a:t>
            </a:r>
            <a:r>
              <a:rPr lang="en-US" sz="4800" dirty="0" err="1"/>
              <a:t>mở</a:t>
            </a:r>
            <a:r>
              <a:rPr lang="en-US" sz="4800" dirty="0"/>
              <a:t> </a:t>
            </a:r>
            <a:r>
              <a:rPr lang="en-US" sz="4800" dirty="0" err="1"/>
              <a:t>khóa</a:t>
            </a:r>
            <a:r>
              <a:rPr lang="en-US" sz="4800" dirty="0"/>
              <a:t> màn chơi.</a:t>
            </a:r>
          </a:p>
        </p:txBody>
      </p:sp>
      <p:pic>
        <p:nvPicPr>
          <p:cNvPr id="3078" name="Picture 6" descr="Level selection game menu scene with buttons, loading bar and stars ...">
            <a:extLst>
              <a:ext uri="{FF2B5EF4-FFF2-40B4-BE49-F238E27FC236}">
                <a16:creationId xmlns:a16="http://schemas.microsoft.com/office/drawing/2014/main" id="{57ABFB3B-176B-C689-C649-A5D18939F9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909"/>
          <a:stretch/>
        </p:blipFill>
        <p:spPr bwMode="auto">
          <a:xfrm>
            <a:off x="-20782" y="1503798"/>
            <a:ext cx="10896600" cy="8783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1887200" y="8801100"/>
            <a:ext cx="5486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thêm</a:t>
            </a: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cả</a:t>
            </a: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những</a:t>
            </a: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màn</a:t>
            </a: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đánh</a:t>
            </a: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trùm</a:t>
            </a: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căng</a:t>
            </a: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thẳng</a:t>
            </a:r>
            <a:endParaRPr 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9500066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A81A659-644A-EB15-E6FC-40C1212F6D20}"/>
              </a:ext>
            </a:extLst>
          </p:cNvPr>
          <p:cNvSpPr txBox="1"/>
          <p:nvPr/>
        </p:nvSpPr>
        <p:spPr>
          <a:xfrm>
            <a:off x="304800" y="2388900"/>
            <a:ext cx="2209800" cy="618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 err="1"/>
              <a:t>Thêm</a:t>
            </a:r>
            <a:r>
              <a:rPr lang="en-US" sz="4400" dirty="0"/>
              <a:t> các phép </a:t>
            </a:r>
            <a:r>
              <a:rPr lang="en-US" sz="4400" dirty="0" err="1"/>
              <a:t>hỗ</a:t>
            </a:r>
            <a:r>
              <a:rPr lang="en-US" sz="4400" dirty="0"/>
              <a:t> </a:t>
            </a:r>
            <a:r>
              <a:rPr lang="en-US" sz="4400" dirty="0" err="1"/>
              <a:t>trợ</a:t>
            </a:r>
            <a:r>
              <a:rPr lang="en-US" sz="4400" dirty="0"/>
              <a:t> </a:t>
            </a:r>
            <a:r>
              <a:rPr lang="en-US" sz="4400" dirty="0" err="1"/>
              <a:t>người</a:t>
            </a:r>
            <a:r>
              <a:rPr lang="en-US" sz="4400" dirty="0"/>
              <a:t> </a:t>
            </a:r>
            <a:r>
              <a:rPr lang="en-US" sz="4400" dirty="0" err="1" smtClean="0"/>
              <a:t>chơi</a:t>
            </a:r>
            <a:r>
              <a:rPr lang="en-US" sz="4400" dirty="0" smtClean="0"/>
              <a:t> </a:t>
            </a:r>
            <a:r>
              <a:rPr lang="en-US" sz="4400" dirty="0" err="1" smtClean="0"/>
              <a:t>để</a:t>
            </a:r>
            <a:r>
              <a:rPr lang="en-US" sz="4400" dirty="0" smtClean="0"/>
              <a:t> tang </a:t>
            </a:r>
            <a:r>
              <a:rPr lang="en-US" sz="4400" dirty="0" err="1" smtClean="0"/>
              <a:t>phần</a:t>
            </a:r>
            <a:r>
              <a:rPr lang="en-US" sz="4400" dirty="0" smtClean="0"/>
              <a:t> </a:t>
            </a:r>
            <a:r>
              <a:rPr lang="en-US" sz="4400" dirty="0" err="1" smtClean="0"/>
              <a:t>đa</a:t>
            </a:r>
            <a:r>
              <a:rPr lang="en-US" sz="4400" dirty="0" smtClean="0"/>
              <a:t> </a:t>
            </a:r>
            <a:r>
              <a:rPr lang="en-US" sz="4400" dirty="0" err="1" smtClean="0"/>
              <a:t>dạng</a:t>
            </a:r>
            <a:r>
              <a:rPr lang="en-US" sz="4400" dirty="0" smtClean="0"/>
              <a:t> </a:t>
            </a:r>
            <a:r>
              <a:rPr lang="en-US" sz="4400" dirty="0" err="1" smtClean="0"/>
              <a:t>nữa</a:t>
            </a:r>
            <a:r>
              <a:rPr lang="en-US" sz="4400" dirty="0" smtClean="0"/>
              <a:t>!</a:t>
            </a:r>
            <a:endParaRPr lang="en-US" sz="4400" dirty="0"/>
          </a:p>
        </p:txBody>
      </p:sp>
      <p:pic>
        <p:nvPicPr>
          <p:cNvPr id="5122" name="Picture 2" descr="Tower Defense 2D - Unity Asset">
            <a:extLst>
              <a:ext uri="{FF2B5EF4-FFF2-40B4-BE49-F238E27FC236}">
                <a16:creationId xmlns:a16="http://schemas.microsoft.com/office/drawing/2014/main" id="{2EBC1CCB-BF71-D96A-F517-5E802F9DE9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0963" y="597522"/>
            <a:ext cx="15618462" cy="9660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8419884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Presentation by Devonne S">
            <a:extLst>
              <a:ext uri="{FF2B5EF4-FFF2-40B4-BE49-F238E27FC236}">
                <a16:creationId xmlns:a16="http://schemas.microsoft.com/office/drawing/2014/main" id="{F002F694-D0E2-9003-E0E8-B12AF421B0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781300"/>
            <a:ext cx="18288000" cy="137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6213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6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819400" y="2095500"/>
            <a:ext cx="10138115" cy="8779655"/>
            <a:chOff x="0" y="0"/>
            <a:chExt cx="3619627" cy="31346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0937117" y="2989006"/>
            <a:ext cx="9601200" cy="7886149"/>
            <a:chOff x="0" y="0"/>
            <a:chExt cx="3619627" cy="313461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A4E473"/>
            </a:solidFill>
          </p:spPr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7C1CD8CB-1419-FB13-6ABA-B8AD84E33CA7}"/>
              </a:ext>
            </a:extLst>
          </p:cNvPr>
          <p:cNvSpPr txBox="1"/>
          <p:nvPr/>
        </p:nvSpPr>
        <p:spPr>
          <a:xfrm>
            <a:off x="7053523" y="571500"/>
            <a:ext cx="45432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Thành </a:t>
            </a:r>
            <a:r>
              <a:rPr lang="en-US" sz="4800" dirty="0" err="1">
                <a:solidFill>
                  <a:schemeClr val="tx2">
                    <a:lumMod val="40000"/>
                    <a:lumOff val="60000"/>
                  </a:schemeClr>
                </a:solidFill>
              </a:rPr>
              <a:t>viên</a:t>
            </a:r>
            <a:r>
              <a:rPr lang="en-US" sz="48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 nhóm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427E7ED-0B78-4B94-F390-DFBECD287F32}"/>
              </a:ext>
            </a:extLst>
          </p:cNvPr>
          <p:cNvGrpSpPr/>
          <p:nvPr/>
        </p:nvGrpSpPr>
        <p:grpSpPr>
          <a:xfrm>
            <a:off x="-304800" y="2953364"/>
            <a:ext cx="5715000" cy="6371775"/>
            <a:chOff x="-990600" y="2925341"/>
            <a:chExt cx="5715000" cy="6371775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2901B15-DA8E-FDD0-B256-682CEF6BF966}"/>
                </a:ext>
              </a:extLst>
            </p:cNvPr>
            <p:cNvSpPr txBox="1"/>
            <p:nvPr/>
          </p:nvSpPr>
          <p:spPr>
            <a:xfrm>
              <a:off x="1295400" y="2925341"/>
              <a:ext cx="2877904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Đỗ Minh Đức</a:t>
              </a:r>
            </a:p>
            <a:p>
              <a:r>
                <a:rPr lang="en-US" sz="32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&lt;</a:t>
              </a:r>
              <a:r>
                <a:rPr lang="en-US" sz="32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Trưởng</a:t>
              </a:r>
              <a:r>
                <a:rPr lang="en-US" sz="32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32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nhóm</a:t>
              </a:r>
              <a:r>
                <a:rPr lang="en-US" sz="32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&gt;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DC49652-2E8B-B3E5-9E7C-538F46140790}"/>
                </a:ext>
              </a:extLst>
            </p:cNvPr>
            <p:cNvSpPr txBox="1"/>
            <p:nvPr/>
          </p:nvSpPr>
          <p:spPr>
            <a:xfrm>
              <a:off x="-990600" y="5265243"/>
              <a:ext cx="5715000" cy="40318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			Nhiệm vụ: </a:t>
              </a:r>
            </a:p>
            <a:p>
              <a:r>
                <a:rPr lang="en-US" sz="32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		-</a:t>
              </a:r>
              <a:r>
                <a:rPr lang="en-US" sz="32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Đưa</a:t>
              </a:r>
              <a:r>
                <a:rPr lang="en-US" sz="32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32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ra</a:t>
              </a:r>
              <a:r>
                <a:rPr lang="en-US" sz="32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và </a:t>
              </a:r>
              <a:r>
                <a:rPr lang="en-US" sz="32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thống</a:t>
              </a:r>
              <a:r>
                <a:rPr lang="en-US" sz="32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32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nhất</a:t>
              </a:r>
              <a:r>
                <a:rPr lang="en-US" sz="32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		ý </a:t>
              </a:r>
              <a:r>
                <a:rPr lang="en-US" sz="32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tưởng</a:t>
              </a:r>
              <a:r>
                <a:rPr lang="en-US" sz="32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game</a:t>
              </a:r>
            </a:p>
            <a:p>
              <a:r>
                <a:rPr lang="en-US" sz="32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		-  Tìm sprite và lên </a:t>
              </a:r>
              <a:r>
                <a:rPr lang="en-US" sz="32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kế</a:t>
              </a:r>
              <a:r>
                <a:rPr lang="en-US" sz="32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			</a:t>
              </a:r>
              <a:r>
                <a:rPr lang="en-US" sz="32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hoạch</a:t>
              </a:r>
              <a:r>
                <a:rPr lang="en-US" sz="32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32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xây</a:t>
              </a:r>
              <a:r>
                <a:rPr lang="en-US" sz="32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32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dựng</a:t>
              </a:r>
              <a:endPara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US" sz="32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		- </a:t>
              </a:r>
              <a:r>
                <a:rPr lang="en-US" sz="32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Xây</a:t>
              </a:r>
              <a:r>
                <a:rPr lang="en-US" sz="32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32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dựng</a:t>
              </a:r>
              <a:r>
                <a:rPr lang="en-US" sz="32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32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phần</a:t>
              </a:r>
              <a:r>
                <a:rPr lang="en-US" sz="32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			gameplay </a:t>
              </a:r>
              <a:r>
                <a:rPr lang="en-US" sz="32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thông</a:t>
              </a:r>
              <a:r>
                <a:rPr lang="en-US" sz="32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qua 			code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6C05E26E-89EC-222B-E99D-1F7F5B236712}"/>
              </a:ext>
            </a:extLst>
          </p:cNvPr>
          <p:cNvGrpSpPr/>
          <p:nvPr/>
        </p:nvGrpSpPr>
        <p:grpSpPr>
          <a:xfrm>
            <a:off x="13456023" y="3695700"/>
            <a:ext cx="4563388" cy="4769485"/>
            <a:chOff x="14297291" y="3561735"/>
            <a:chExt cx="4563388" cy="4769485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A58F76B-E5A0-3E50-D4C0-B02AA42E5FE5}"/>
                </a:ext>
              </a:extLst>
            </p:cNvPr>
            <p:cNvSpPr txBox="1"/>
            <p:nvPr/>
          </p:nvSpPr>
          <p:spPr>
            <a:xfrm>
              <a:off x="14325600" y="3561735"/>
              <a:ext cx="346921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Nguyễn Minh Ngọc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70F32C9-364B-4079-B021-3FEDAD4F0419}"/>
                </a:ext>
              </a:extLst>
            </p:cNvPr>
            <p:cNvSpPr txBox="1"/>
            <p:nvPr/>
          </p:nvSpPr>
          <p:spPr>
            <a:xfrm>
              <a:off x="14297291" y="4914900"/>
              <a:ext cx="4563388" cy="34163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	Nhiệm vụ:</a:t>
              </a:r>
            </a:p>
            <a:p>
              <a:r>
                <a:rPr lang="en-US" sz="3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-</a:t>
              </a:r>
              <a:r>
                <a:rPr lang="en-US" sz="36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Thiết</a:t>
              </a:r>
              <a:r>
                <a:rPr lang="en-US" sz="3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36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kế</a:t>
              </a:r>
              <a:r>
                <a:rPr lang="en-US" sz="3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, </a:t>
              </a:r>
              <a:r>
                <a:rPr lang="en-US" sz="36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chỉnh</a:t>
              </a:r>
              <a:r>
                <a:rPr lang="en-US" sz="3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36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sửa</a:t>
              </a:r>
              <a:r>
                <a:rPr lang="en-US" sz="3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sprite </a:t>
              </a:r>
              <a:r>
                <a:rPr lang="en-US" sz="36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cho</a:t>
              </a:r>
              <a:r>
                <a:rPr lang="en-US" sz="3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game</a:t>
              </a:r>
            </a:p>
            <a:p>
              <a:r>
                <a:rPr lang="en-US" sz="3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- </a:t>
              </a:r>
              <a:r>
                <a:rPr lang="en-US" sz="36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Xây</a:t>
              </a:r>
              <a:r>
                <a:rPr lang="en-US" sz="3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36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dựng</a:t>
              </a:r>
              <a:r>
                <a:rPr lang="en-US" sz="3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36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chứa</a:t>
              </a:r>
              <a:r>
                <a:rPr lang="en-US" sz="3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năng pause game và game over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AF085AB8-F35F-3C5C-B4FF-F03B637E9FFD}"/>
              </a:ext>
            </a:extLst>
          </p:cNvPr>
          <p:cNvGrpSpPr/>
          <p:nvPr/>
        </p:nvGrpSpPr>
        <p:grpSpPr>
          <a:xfrm>
            <a:off x="10896600" y="2324100"/>
            <a:ext cx="9019051" cy="8663793"/>
            <a:chOff x="9315802" y="1338841"/>
            <a:chExt cx="9019051" cy="8663793"/>
          </a:xfrm>
        </p:grpSpPr>
        <p:grpSp>
          <p:nvGrpSpPr>
            <p:cNvPr id="2" name="Group 2"/>
            <p:cNvGrpSpPr/>
            <p:nvPr/>
          </p:nvGrpSpPr>
          <p:grpSpPr>
            <a:xfrm>
              <a:off x="11307339" y="3916774"/>
              <a:ext cx="7027514" cy="6085860"/>
              <a:chOff x="-1465067" y="-146467"/>
              <a:chExt cx="3619627" cy="3134614"/>
            </a:xfrm>
          </p:grpSpPr>
          <p:sp>
            <p:nvSpPr>
              <p:cNvPr id="3" name="Freeform 3"/>
              <p:cNvSpPr/>
              <p:nvPr/>
            </p:nvSpPr>
            <p:spPr>
              <a:xfrm>
                <a:off x="-1465067" y="-146467"/>
                <a:ext cx="3619627" cy="3134614"/>
              </a:xfrm>
              <a:custGeom>
                <a:avLst/>
                <a:gdLst/>
                <a:ahLst/>
                <a:cxnLst/>
                <a:rect l="l" t="t" r="r" b="b"/>
                <a:pathLst>
                  <a:path w="3619627" h="3134614">
                    <a:moveTo>
                      <a:pt x="3619627" y="1567307"/>
                    </a:moveTo>
                    <a:lnTo>
                      <a:pt x="2714752" y="3134614"/>
                    </a:lnTo>
                    <a:lnTo>
                      <a:pt x="904875" y="3134614"/>
                    </a:lnTo>
                    <a:lnTo>
                      <a:pt x="0" y="1567307"/>
                    </a:lnTo>
                    <a:lnTo>
                      <a:pt x="904875" y="0"/>
                    </a:lnTo>
                    <a:lnTo>
                      <a:pt x="2714625" y="0"/>
                    </a:lnTo>
                    <a:lnTo>
                      <a:pt x="3619627" y="1567307"/>
                    </a:lnTo>
                    <a:close/>
                  </a:path>
                </a:pathLst>
              </a:custGeom>
              <a:solidFill>
                <a:srgbClr val="004651"/>
              </a:solidFill>
            </p:spPr>
          </p:sp>
        </p:grpSp>
        <p:grpSp>
          <p:nvGrpSpPr>
            <p:cNvPr id="4" name="Group 4"/>
            <p:cNvGrpSpPr/>
            <p:nvPr/>
          </p:nvGrpSpPr>
          <p:grpSpPr>
            <a:xfrm>
              <a:off x="9315802" y="1338841"/>
              <a:ext cx="4961246" cy="4296462"/>
              <a:chOff x="-396927" y="565328"/>
              <a:chExt cx="3619627" cy="3134614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-396927" y="565328"/>
                <a:ext cx="3619627" cy="3134614"/>
              </a:xfrm>
              <a:custGeom>
                <a:avLst/>
                <a:gdLst/>
                <a:ahLst/>
                <a:cxnLst/>
                <a:rect l="l" t="t" r="r" b="b"/>
                <a:pathLst>
                  <a:path w="3619627" h="3134614">
                    <a:moveTo>
                      <a:pt x="3619627" y="1567307"/>
                    </a:moveTo>
                    <a:lnTo>
                      <a:pt x="2714752" y="3134614"/>
                    </a:lnTo>
                    <a:lnTo>
                      <a:pt x="904875" y="3134614"/>
                    </a:lnTo>
                    <a:lnTo>
                      <a:pt x="0" y="1567307"/>
                    </a:lnTo>
                    <a:lnTo>
                      <a:pt x="904875" y="0"/>
                    </a:lnTo>
                    <a:lnTo>
                      <a:pt x="2714625" y="0"/>
                    </a:lnTo>
                    <a:lnTo>
                      <a:pt x="3619627" y="1567307"/>
                    </a:lnTo>
                    <a:close/>
                  </a:path>
                </a:pathLst>
              </a:custGeom>
              <a:solidFill>
                <a:srgbClr val="00A181"/>
              </a:solidFill>
            </p:spPr>
          </p:sp>
        </p:grpSp>
      </p:grpSp>
      <p:sp>
        <p:nvSpPr>
          <p:cNvPr id="9" name="TextBox 9"/>
          <p:cNvSpPr txBox="1"/>
          <p:nvPr/>
        </p:nvSpPr>
        <p:spPr>
          <a:xfrm>
            <a:off x="3752850" y="190500"/>
            <a:ext cx="10782300" cy="12416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199"/>
              </a:lnSpc>
              <a:spcBef>
                <a:spcPct val="0"/>
              </a:spcBef>
            </a:pPr>
            <a:r>
              <a:rPr lang="en-US" sz="8499" spc="-84" dirty="0">
                <a:solidFill>
                  <a:srgbClr val="000000"/>
                </a:solidFill>
                <a:latin typeface="Muli Bold"/>
              </a:rPr>
              <a:t>Các công </a:t>
            </a:r>
            <a:r>
              <a:rPr lang="en-US" sz="8499" spc="-84" dirty="0" err="1">
                <a:solidFill>
                  <a:srgbClr val="000000"/>
                </a:solidFill>
                <a:latin typeface="Muli Bold"/>
              </a:rPr>
              <a:t>cụ</a:t>
            </a:r>
            <a:r>
              <a:rPr lang="en-US" sz="8499" spc="-84" dirty="0">
                <a:solidFill>
                  <a:srgbClr val="000000"/>
                </a:solidFill>
                <a:latin typeface="Muli Bold"/>
              </a:rPr>
              <a:t> </a:t>
            </a:r>
            <a:r>
              <a:rPr lang="en-US" sz="8499" spc="-84" dirty="0" err="1">
                <a:solidFill>
                  <a:srgbClr val="000000"/>
                </a:solidFill>
                <a:latin typeface="Muli Bold"/>
              </a:rPr>
              <a:t>sử</a:t>
            </a:r>
            <a:r>
              <a:rPr lang="en-US" sz="8499" spc="-84" dirty="0">
                <a:solidFill>
                  <a:srgbClr val="000000"/>
                </a:solidFill>
                <a:latin typeface="Muli Bold"/>
              </a:rPr>
              <a:t> </a:t>
            </a:r>
            <a:r>
              <a:rPr lang="en-US" sz="8499" spc="-84" dirty="0" err="1">
                <a:solidFill>
                  <a:srgbClr val="000000"/>
                </a:solidFill>
                <a:latin typeface="Muli Bold"/>
              </a:rPr>
              <a:t>dụng</a:t>
            </a:r>
            <a:endParaRPr lang="en-US" sz="8499" spc="-84" dirty="0">
              <a:solidFill>
                <a:srgbClr val="000000"/>
              </a:solidFill>
              <a:latin typeface="Muli Bold"/>
            </a:endParaRPr>
          </a:p>
        </p:txBody>
      </p:sp>
      <p:pic>
        <p:nvPicPr>
          <p:cNvPr id="2050" name="Picture 2" descr="Image result for visual studio 2019 icon">
            <a:extLst>
              <a:ext uri="{FF2B5EF4-FFF2-40B4-BE49-F238E27FC236}">
                <a16:creationId xmlns:a16="http://schemas.microsoft.com/office/drawing/2014/main" id="{B7E12DC6-C9A5-FBCC-EBF7-342353A079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176" y="1638300"/>
            <a:ext cx="2843399" cy="2931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paint.net icon">
            <a:extLst>
              <a:ext uri="{FF2B5EF4-FFF2-40B4-BE49-F238E27FC236}">
                <a16:creationId xmlns:a16="http://schemas.microsoft.com/office/drawing/2014/main" id="{A3607A99-C4E7-F985-AB1A-508AD9EDE2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6383" y="3436493"/>
            <a:ext cx="3720217" cy="2931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adobe photoshop">
            <a:extLst>
              <a:ext uri="{FF2B5EF4-FFF2-40B4-BE49-F238E27FC236}">
                <a16:creationId xmlns:a16="http://schemas.microsoft.com/office/drawing/2014/main" id="{716EEC28-CCFD-F5D1-1705-390BE30E04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2241" y="7443926"/>
            <a:ext cx="2675246" cy="2652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065031" y="5067300"/>
            <a:ext cx="284339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Visual Studio 2019</a:t>
            </a: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315200" y="6620562"/>
            <a:ext cx="288648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Paint.Net</a:t>
            </a: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4800" y="8191500"/>
            <a:ext cx="344805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Adobe </a:t>
            </a:r>
            <a:r>
              <a:rPr lang="en-US" sz="2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PhotoShop</a:t>
            </a: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2020</a:t>
            </a: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914400" y="5143500"/>
            <a:ext cx="4724400" cy="2535137"/>
            <a:chOff x="0" y="9525"/>
            <a:chExt cx="4486566" cy="2736931"/>
          </a:xfrm>
        </p:grpSpPr>
        <p:sp>
          <p:nvSpPr>
            <p:cNvPr id="4" name="TextBox 4"/>
            <p:cNvSpPr txBox="1"/>
            <p:nvPr/>
          </p:nvSpPr>
          <p:spPr>
            <a:xfrm>
              <a:off x="0" y="9525"/>
              <a:ext cx="4486566" cy="5953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4320"/>
                </a:lnSpc>
                <a:spcBef>
                  <a:spcPct val="0"/>
                </a:spcBef>
              </a:pPr>
              <a:r>
                <a:rPr lang="en-US" sz="3600" dirty="0" err="1">
                  <a:solidFill>
                    <a:srgbClr val="00A181"/>
                  </a:solidFill>
                  <a:latin typeface="Muli Bold"/>
                </a:rPr>
                <a:t>Thể</a:t>
              </a:r>
              <a:r>
                <a:rPr lang="en-US" sz="3600" dirty="0">
                  <a:solidFill>
                    <a:srgbClr val="00A181"/>
                  </a:solidFill>
                  <a:latin typeface="Muli Bold"/>
                </a:rPr>
                <a:t> </a:t>
              </a:r>
              <a:r>
                <a:rPr lang="en-US" sz="3600" dirty="0" err="1">
                  <a:solidFill>
                    <a:srgbClr val="00A181"/>
                  </a:solidFill>
                  <a:latin typeface="Muli Bold"/>
                </a:rPr>
                <a:t>loại</a:t>
              </a:r>
              <a:r>
                <a:rPr lang="en-US" sz="3600" dirty="0">
                  <a:solidFill>
                    <a:srgbClr val="00A181"/>
                  </a:solidFill>
                  <a:latin typeface="Muli Bold"/>
                </a:rPr>
                <a:t>: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074349"/>
              <a:ext cx="4486566" cy="16721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2800"/>
                </a:lnSpc>
                <a:spcBef>
                  <a:spcPct val="0"/>
                </a:spcBef>
              </a:pPr>
              <a:r>
                <a:rPr lang="en-US" sz="6600" dirty="0">
                  <a:solidFill>
                    <a:srgbClr val="000000"/>
                  </a:solidFill>
                  <a:latin typeface="Muli Regular"/>
                </a:rPr>
                <a:t>Tower</a:t>
              </a:r>
            </a:p>
            <a:p>
              <a:pPr marL="0" lvl="0" indent="0">
                <a:lnSpc>
                  <a:spcPts val="2800"/>
                </a:lnSpc>
                <a:spcBef>
                  <a:spcPct val="0"/>
                </a:spcBef>
              </a:pPr>
              <a:endParaRPr lang="en-US" sz="6600" dirty="0">
                <a:solidFill>
                  <a:srgbClr val="000000"/>
                </a:solidFill>
                <a:latin typeface="Muli Regular"/>
              </a:endParaRPr>
            </a:p>
            <a:p>
              <a:pPr marL="0" lvl="0" indent="0">
                <a:lnSpc>
                  <a:spcPts val="2800"/>
                </a:lnSpc>
                <a:spcBef>
                  <a:spcPct val="0"/>
                </a:spcBef>
              </a:pPr>
              <a:endParaRPr lang="en-US" sz="6600" dirty="0">
                <a:solidFill>
                  <a:srgbClr val="000000"/>
                </a:solidFill>
                <a:latin typeface="Muli Regular"/>
              </a:endParaRPr>
            </a:p>
            <a:p>
              <a:pPr marL="0" lvl="0" indent="0">
                <a:lnSpc>
                  <a:spcPts val="2800"/>
                </a:lnSpc>
                <a:spcBef>
                  <a:spcPct val="0"/>
                </a:spcBef>
              </a:pPr>
              <a:r>
                <a:rPr lang="en-US" sz="6600" dirty="0">
                  <a:solidFill>
                    <a:srgbClr val="000000"/>
                  </a:solidFill>
                  <a:latin typeface="Muli Regular"/>
                </a:rPr>
                <a:t>defense</a:t>
              </a:r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4967433" y="266700"/>
            <a:ext cx="7429500" cy="12416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199"/>
              </a:lnSpc>
              <a:spcBef>
                <a:spcPct val="0"/>
              </a:spcBef>
            </a:pPr>
            <a:r>
              <a:rPr lang="en-US" sz="8499" spc="-84" dirty="0">
                <a:solidFill>
                  <a:srgbClr val="000000"/>
                </a:solidFill>
                <a:latin typeface="Muli Bold"/>
              </a:rPr>
              <a:t>Ý </a:t>
            </a:r>
            <a:r>
              <a:rPr lang="en-US" sz="8499" spc="-84" dirty="0" err="1">
                <a:solidFill>
                  <a:srgbClr val="000000"/>
                </a:solidFill>
                <a:latin typeface="Muli Bold"/>
              </a:rPr>
              <a:t>tưởng</a:t>
            </a:r>
            <a:r>
              <a:rPr lang="en-US" sz="8499" spc="-84" dirty="0">
                <a:solidFill>
                  <a:srgbClr val="000000"/>
                </a:solidFill>
                <a:latin typeface="Muli Bold"/>
              </a:rPr>
              <a:t> game</a:t>
            </a:r>
          </a:p>
        </p:txBody>
      </p:sp>
      <p:grpSp>
        <p:nvGrpSpPr>
          <p:cNvPr id="25" name="Group 25"/>
          <p:cNvGrpSpPr/>
          <p:nvPr/>
        </p:nvGrpSpPr>
        <p:grpSpPr>
          <a:xfrm>
            <a:off x="16799111" y="2687862"/>
            <a:ext cx="2977778" cy="2578770"/>
            <a:chOff x="0" y="0"/>
            <a:chExt cx="3619627" cy="3134614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</p:sp>
      </p:grpSp>
      <p:grpSp>
        <p:nvGrpSpPr>
          <p:cNvPr id="27" name="Group 27"/>
          <p:cNvGrpSpPr/>
          <p:nvPr/>
        </p:nvGrpSpPr>
        <p:grpSpPr>
          <a:xfrm>
            <a:off x="13660090" y="-135282"/>
            <a:ext cx="4201515" cy="3638531"/>
            <a:chOff x="0" y="0"/>
            <a:chExt cx="3619627" cy="3134614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grpSp>
        <p:nvGrpSpPr>
          <p:cNvPr id="29" name="Group 29"/>
          <p:cNvGrpSpPr/>
          <p:nvPr/>
        </p:nvGrpSpPr>
        <p:grpSpPr>
          <a:xfrm>
            <a:off x="13243939" y="-956153"/>
            <a:ext cx="2481390" cy="2148895"/>
            <a:chOff x="0" y="0"/>
            <a:chExt cx="3619627" cy="3134614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A4E473"/>
            </a:solidFill>
          </p:spPr>
        </p:sp>
      </p:grpSp>
      <p:pic>
        <p:nvPicPr>
          <p:cNvPr id="3076" name="Picture 4" descr="Alien Creeps TD Walkthrough">
            <a:extLst>
              <a:ext uri="{FF2B5EF4-FFF2-40B4-BE49-F238E27FC236}">
                <a16:creationId xmlns:a16="http://schemas.microsoft.com/office/drawing/2014/main" id="{3AE53470-F474-3663-831C-B81B7B47FA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199" y="3505154"/>
            <a:ext cx="9372600" cy="5857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586187" y="2288285"/>
            <a:ext cx="502062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Ailen</a:t>
            </a:r>
            <a:r>
              <a:rPr lang="en-US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Creeps</a:t>
            </a:r>
          </a:p>
          <a:p>
            <a:endParaRPr lang="en-US" sz="6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6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1143000" y="382112"/>
            <a:ext cx="17259300" cy="12931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790"/>
              </a:lnSpc>
            </a:pPr>
            <a:r>
              <a:rPr lang="en-US" sz="8300" dirty="0">
                <a:solidFill>
                  <a:srgbClr val="A4E473"/>
                </a:solidFill>
                <a:latin typeface="Muli Bold"/>
              </a:rPr>
              <a:t>Các màn hình </a:t>
            </a:r>
            <a:r>
              <a:rPr lang="en-US" sz="8300" dirty="0" err="1">
                <a:solidFill>
                  <a:srgbClr val="A4E473"/>
                </a:solidFill>
                <a:latin typeface="Muli Bold"/>
              </a:rPr>
              <a:t>chính</a:t>
            </a:r>
            <a:r>
              <a:rPr lang="en-US" sz="8300" dirty="0">
                <a:solidFill>
                  <a:srgbClr val="A4E473"/>
                </a:solidFill>
                <a:latin typeface="Muli Bold"/>
              </a:rPr>
              <a:t> </a:t>
            </a:r>
            <a:r>
              <a:rPr lang="en-US" sz="8300" dirty="0" err="1">
                <a:solidFill>
                  <a:srgbClr val="A4E473"/>
                </a:solidFill>
                <a:latin typeface="Muli Bold"/>
              </a:rPr>
              <a:t>trong</a:t>
            </a:r>
            <a:r>
              <a:rPr lang="en-US" sz="8300" dirty="0">
                <a:solidFill>
                  <a:srgbClr val="A4E473"/>
                </a:solidFill>
                <a:latin typeface="Muli Bold"/>
              </a:rPr>
              <a:t> game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-3563094" y="6077994"/>
            <a:ext cx="6383425" cy="5528076"/>
            <a:chOff x="0" y="0"/>
            <a:chExt cx="3619627" cy="313461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1671665" y="7004492"/>
            <a:ext cx="3034530" cy="2627917"/>
            <a:chOff x="0" y="0"/>
            <a:chExt cx="3619627" cy="313461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F4F4F4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4053492" y="8956750"/>
            <a:ext cx="2141618" cy="1854652"/>
            <a:chOff x="0" y="0"/>
            <a:chExt cx="3619627" cy="3134614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A4E473"/>
            </a:solidFill>
          </p:spPr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A0901C36-B8EF-6716-DB57-05A69C8922A5}"/>
              </a:ext>
            </a:extLst>
          </p:cNvPr>
          <p:cNvSpPr txBox="1"/>
          <p:nvPr/>
        </p:nvSpPr>
        <p:spPr>
          <a:xfrm>
            <a:off x="2978290" y="1856250"/>
            <a:ext cx="538160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Màn </a:t>
            </a:r>
            <a:r>
              <a:rPr lang="en-US" sz="4400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44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dirty="0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Menu </a:t>
            </a:r>
            <a:r>
              <a:rPr lang="en-US" sz="4400" dirty="0" err="1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chính</a:t>
            </a:r>
            <a:r>
              <a:rPr lang="en-US" sz="44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9786" y="2818753"/>
            <a:ext cx="13305673" cy="746824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6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 rot="-10800000">
            <a:off x="-2915828" y="-3678236"/>
            <a:ext cx="12804984" cy="6226137"/>
            <a:chOff x="0" y="0"/>
            <a:chExt cx="11048529" cy="53721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1048529" cy="5372100"/>
            </a:xfrm>
            <a:custGeom>
              <a:avLst/>
              <a:gdLst/>
              <a:ahLst/>
              <a:cxnLst/>
              <a:rect l="l" t="t" r="r" b="b"/>
              <a:pathLst>
                <a:path w="11048529" h="5372100">
                  <a:moveTo>
                    <a:pt x="9497859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9497859" y="5372100"/>
                  </a:lnTo>
                  <a:lnTo>
                    <a:pt x="11048529" y="2686050"/>
                  </a:lnTo>
                  <a:lnTo>
                    <a:pt x="9497859" y="0"/>
                  </a:lnTo>
                  <a:close/>
                </a:path>
              </a:pathLst>
            </a:custGeom>
            <a:solidFill>
              <a:srgbClr val="A4E473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8611724" y="-865713"/>
            <a:ext cx="2695438" cy="2334501"/>
            <a:chOff x="0" y="0"/>
            <a:chExt cx="6202680" cy="53721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202680" cy="5372100"/>
            </a:xfrm>
            <a:custGeom>
              <a:avLst/>
              <a:gdLst/>
              <a:ahLst/>
              <a:cxnLst/>
              <a:rect l="l" t="t" r="r" b="b"/>
              <a:pathLst>
                <a:path w="6202680" h="5372100">
                  <a:moveTo>
                    <a:pt x="4652010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652010" y="5372100"/>
                  </a:lnTo>
                  <a:lnTo>
                    <a:pt x="6202680" y="2686050"/>
                  </a:lnTo>
                  <a:lnTo>
                    <a:pt x="4652010" y="0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F5C84467-7429-F6E3-8885-D74B1029757D}"/>
              </a:ext>
            </a:extLst>
          </p:cNvPr>
          <p:cNvSpPr txBox="1"/>
          <p:nvPr/>
        </p:nvSpPr>
        <p:spPr>
          <a:xfrm>
            <a:off x="685800" y="537928"/>
            <a:ext cx="5867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Màn hình chơi game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517"/>
          <a:stretch/>
        </p:blipFill>
        <p:spPr>
          <a:xfrm>
            <a:off x="3048000" y="1368925"/>
            <a:ext cx="12115800" cy="8651375"/>
          </a:xfrm>
          <a:prstGeom prst="rect">
            <a:avLst/>
          </a:prstGeom>
        </p:spPr>
      </p:pic>
    </p:spTree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6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585950" y="-517425"/>
            <a:ext cx="6210236" cy="5378093"/>
            <a:chOff x="0" y="0"/>
            <a:chExt cx="3619627" cy="31346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2009993" y="306851"/>
            <a:ext cx="3151914" cy="2729572"/>
            <a:chOff x="0" y="0"/>
            <a:chExt cx="3619627" cy="313461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A4E473"/>
            </a:solidFill>
          </p:spPr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9979644E-98C0-EC7E-DE5B-B436FD142D16}"/>
              </a:ext>
            </a:extLst>
          </p:cNvPr>
          <p:cNvSpPr txBox="1"/>
          <p:nvPr/>
        </p:nvSpPr>
        <p:spPr>
          <a:xfrm>
            <a:off x="3777909" y="647700"/>
            <a:ext cx="534704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chemeClr val="accent1"/>
                </a:solidFill>
              </a:rPr>
              <a:t>Màn hình game over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0" y="1874258"/>
            <a:ext cx="10721850" cy="7621372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11798163" y="5803579"/>
            <a:ext cx="7388722" cy="6398668"/>
            <a:chOff x="0" y="0"/>
            <a:chExt cx="3619627" cy="31346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</p:sp>
      </p:grpSp>
      <p:grpSp>
        <p:nvGrpSpPr>
          <p:cNvPr id="4" name="Group 4"/>
          <p:cNvGrpSpPr/>
          <p:nvPr/>
        </p:nvGrpSpPr>
        <p:grpSpPr>
          <a:xfrm rot="-10800000">
            <a:off x="14388041" y="430705"/>
            <a:ext cx="5276948" cy="4569862"/>
            <a:chOff x="0" y="0"/>
            <a:chExt cx="3619627" cy="313461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sp>
        <p:nvSpPr>
          <p:cNvPr id="9" name="TextBox 9"/>
          <p:cNvSpPr txBox="1"/>
          <p:nvPr/>
        </p:nvSpPr>
        <p:spPr>
          <a:xfrm>
            <a:off x="1028700" y="430705"/>
            <a:ext cx="5531827" cy="1276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0199"/>
              </a:lnSpc>
              <a:spcBef>
                <a:spcPct val="0"/>
              </a:spcBef>
            </a:pPr>
            <a:r>
              <a:rPr lang="en-US" sz="8499" spc="-84" dirty="0">
                <a:solidFill>
                  <a:srgbClr val="000000"/>
                </a:solidFill>
                <a:latin typeface="Muli Bold"/>
              </a:rPr>
              <a:t>Game Play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FCFA1D2-D12A-A71D-E9DE-607AE2E28EFF}"/>
              </a:ext>
            </a:extLst>
          </p:cNvPr>
          <p:cNvSpPr txBox="1"/>
          <p:nvPr/>
        </p:nvSpPr>
        <p:spPr>
          <a:xfrm>
            <a:off x="1042987" y="1763411"/>
            <a:ext cx="1295481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Gồm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2 </a:t>
            </a:r>
            <a:r>
              <a:rPr lang="en-US" sz="3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chính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Xây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dựng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tháp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phòng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ngự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đợt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tấn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quái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vật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lý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nguyên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qua việc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xây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dựng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tháp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và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giết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kẻ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địch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lấy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tiền</a:t>
            </a:r>
          </a:p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	</a:t>
            </a:r>
          </a:p>
        </p:txBody>
      </p:sp>
      <p:pic>
        <p:nvPicPr>
          <p:cNvPr id="1026" name="Picture 2" descr="Tower Defense para Android - APK Baixar">
            <a:extLst>
              <a:ext uri="{FF2B5EF4-FFF2-40B4-BE49-F238E27FC236}">
                <a16:creationId xmlns:a16="http://schemas.microsoft.com/office/drawing/2014/main" id="{BD917338-D7D4-E751-CC24-49CAFC32C0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700" y="3771900"/>
            <a:ext cx="11238142" cy="6322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6E8AE82-D0A9-91AA-097A-750E64C9792C}"/>
              </a:ext>
            </a:extLst>
          </p:cNvPr>
          <p:cNvSpPr txBox="1"/>
          <p:nvPr/>
        </p:nvSpPr>
        <p:spPr>
          <a:xfrm>
            <a:off x="12266842" y="5188832"/>
            <a:ext cx="38774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*Hình </a:t>
            </a:r>
            <a:r>
              <a:rPr lang="en-US" dirty="0" err="1"/>
              <a:t>ảnh</a:t>
            </a:r>
            <a:r>
              <a:rPr lang="en-US" dirty="0"/>
              <a:t> chỉ </a:t>
            </a:r>
            <a:r>
              <a:rPr lang="en-US" dirty="0" err="1"/>
              <a:t>mang</a:t>
            </a:r>
            <a:r>
              <a:rPr lang="en-US" dirty="0"/>
              <a:t> tính </a:t>
            </a:r>
            <a:r>
              <a:rPr lang="en-US" dirty="0" err="1"/>
              <a:t>chất</a:t>
            </a:r>
            <a:r>
              <a:rPr lang="en-US" dirty="0"/>
              <a:t> mình </a:t>
            </a:r>
            <a:r>
              <a:rPr lang="en-US" dirty="0" err="1"/>
              <a:t>họa</a:t>
            </a:r>
            <a:endParaRPr lang="en-US" dirty="0"/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-1952930" y="-575184"/>
            <a:ext cx="13031070" cy="11284968"/>
            <a:chOff x="0" y="0"/>
            <a:chExt cx="3619627" cy="31346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</p:sp>
      </p:grpSp>
      <p:grpSp>
        <p:nvGrpSpPr>
          <p:cNvPr id="4" name="Group 4"/>
          <p:cNvGrpSpPr/>
          <p:nvPr/>
        </p:nvGrpSpPr>
        <p:grpSpPr>
          <a:xfrm rot="-10800000">
            <a:off x="7622111" y="-2138172"/>
            <a:ext cx="7750407" cy="6513451"/>
            <a:chOff x="0" y="0"/>
            <a:chExt cx="3619627" cy="313461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sp>
        <p:nvSpPr>
          <p:cNvPr id="20" name="TextBox 20"/>
          <p:cNvSpPr txBox="1"/>
          <p:nvPr/>
        </p:nvSpPr>
        <p:spPr>
          <a:xfrm>
            <a:off x="3672150" y="892382"/>
            <a:ext cx="11506200" cy="9341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800"/>
              </a:lnSpc>
              <a:spcBef>
                <a:spcPct val="0"/>
              </a:spcBef>
            </a:pPr>
            <a:r>
              <a:rPr lang="en-US" sz="6000" spc="-168" dirty="0">
                <a:solidFill>
                  <a:schemeClr val="accent3"/>
                </a:solidFill>
                <a:latin typeface="Muli Bold"/>
              </a:rPr>
              <a:t>Khó </a:t>
            </a:r>
            <a:r>
              <a:rPr lang="en-US" sz="6000" spc="-168" dirty="0" err="1">
                <a:solidFill>
                  <a:schemeClr val="accent3"/>
                </a:solidFill>
                <a:latin typeface="Muli Bold"/>
              </a:rPr>
              <a:t>khăn</a:t>
            </a:r>
            <a:r>
              <a:rPr lang="en-US" sz="6000" spc="-168" dirty="0">
                <a:solidFill>
                  <a:schemeClr val="accent3"/>
                </a:solidFill>
                <a:latin typeface="Muli Bold"/>
              </a:rPr>
              <a:t> </a:t>
            </a:r>
            <a:r>
              <a:rPr lang="en-US" sz="6000" spc="-168" dirty="0" err="1">
                <a:solidFill>
                  <a:schemeClr val="accent3"/>
                </a:solidFill>
                <a:latin typeface="Muli Bold"/>
              </a:rPr>
              <a:t>gặp</a:t>
            </a:r>
            <a:r>
              <a:rPr lang="en-US" sz="6000" spc="-168" dirty="0">
                <a:solidFill>
                  <a:schemeClr val="accent3"/>
                </a:solidFill>
                <a:latin typeface="Muli Bold"/>
              </a:rPr>
              <a:t> phải khi làm game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A9D92B8-9358-8AF0-7C78-ADE968FEA8A1}"/>
              </a:ext>
            </a:extLst>
          </p:cNvPr>
          <p:cNvSpPr txBox="1"/>
          <p:nvPr/>
        </p:nvSpPr>
        <p:spPr>
          <a:xfrm>
            <a:off x="1524000" y="2156897"/>
            <a:ext cx="758656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1. </a:t>
            </a:r>
            <a:r>
              <a:rPr lang="en-US" sz="3600" dirty="0" err="1" smtClean="0">
                <a:solidFill>
                  <a:schemeClr val="bg1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Việc</a:t>
            </a:r>
            <a:r>
              <a:rPr lang="en-US" sz="3600" dirty="0" smtClean="0">
                <a:solidFill>
                  <a:schemeClr val="bg1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3600" dirty="0">
                <a:solidFill>
                  <a:schemeClr val="bg1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di </a:t>
            </a:r>
            <a:r>
              <a:rPr lang="en-US" sz="3600" dirty="0" err="1">
                <a:solidFill>
                  <a:schemeClr val="bg1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chuyển</a:t>
            </a:r>
            <a:r>
              <a:rPr lang="en-US" sz="3600" dirty="0">
                <a:solidFill>
                  <a:schemeClr val="bg1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của </a:t>
            </a:r>
            <a:r>
              <a:rPr lang="en-US" sz="3600" dirty="0" err="1">
                <a:solidFill>
                  <a:schemeClr val="bg1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vật</a:t>
            </a:r>
            <a:r>
              <a:rPr lang="en-US" sz="3600" dirty="0">
                <a:solidFill>
                  <a:schemeClr val="bg1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thể</a:t>
            </a:r>
            <a:r>
              <a:rPr lang="en-US" sz="3600" dirty="0">
                <a:solidFill>
                  <a:schemeClr val="bg1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nói </a:t>
            </a:r>
            <a:r>
              <a:rPr lang="en-US" sz="3600" dirty="0" err="1">
                <a:solidFill>
                  <a:schemeClr val="bg1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chung</a:t>
            </a:r>
            <a:r>
              <a:rPr lang="en-US" sz="3600" dirty="0">
                <a:solidFill>
                  <a:schemeClr val="bg1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.</a:t>
            </a:r>
          </a:p>
          <a:p>
            <a:endParaRPr lang="en-US" sz="3600" dirty="0">
              <a:solidFill>
                <a:schemeClr val="bg1"/>
              </a:solidFill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  <a:p>
            <a:endParaRPr lang="en-US" sz="3600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DDCF7BF-A26D-0F3D-74DD-1A053B792DA4}"/>
              </a:ext>
            </a:extLst>
          </p:cNvPr>
          <p:cNvGrpSpPr/>
          <p:nvPr/>
        </p:nvGrpSpPr>
        <p:grpSpPr>
          <a:xfrm>
            <a:off x="5144074" y="5098473"/>
            <a:ext cx="4956073" cy="3411533"/>
            <a:chOff x="4382095" y="4094166"/>
            <a:chExt cx="4956073" cy="3411533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1828885-97B6-FE61-D59B-BE4F365D482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2095" y="4094166"/>
              <a:ext cx="4901628" cy="3411533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ABD31A2-54BC-1319-083E-3FAAC5C430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28075" y="4182478"/>
              <a:ext cx="4761905" cy="3314286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8D23314E-D6D8-3862-FADE-FBF1557F59A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74946" y="4173543"/>
              <a:ext cx="4761905" cy="331428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5F2C0C4-E211-D749-C207-246CB3B2ED3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3843" y="4127378"/>
              <a:ext cx="4761905" cy="3314286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D57B48BA-D84E-4354-2975-A623AF71CF1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36266" y="4118443"/>
              <a:ext cx="4761905" cy="3314286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35121D84-7A93-6AFE-2F3E-C771FD0747C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6263" y="4100573"/>
              <a:ext cx="4761905" cy="3314286"/>
            </a:xfrm>
            <a:prstGeom prst="rect">
              <a:avLst/>
            </a:prstGeom>
          </p:spPr>
        </p:pic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AB84BEE0-4EF2-3FE8-F28F-01B2D2ED81D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4151" y="6615646"/>
            <a:ext cx="4724400" cy="43869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567822" y="6438900"/>
            <a:ext cx="658338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Hướng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giải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quyết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</a:t>
            </a:r>
          </a:p>
          <a:p>
            <a:pPr marL="342900" indent="-342900">
              <a:buFontTx/>
              <a:buChar char="-"/>
            </a:pPr>
            <a:r>
              <a:rPr lang="en-US" sz="24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Tìm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hiểu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về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di </a:t>
            </a:r>
            <a:r>
              <a:rPr lang="en-US" sz="24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chuyển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nhân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vật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game </a:t>
            </a:r>
            <a:r>
              <a:rPr lang="en-US" sz="24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trên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mạng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  <a:p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-&gt; </a:t>
            </a:r>
            <a:r>
              <a:rPr lang="en-US" sz="24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Kết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quả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</a:t>
            </a:r>
            <a:r>
              <a:rPr lang="en-US" sz="24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Không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hiệu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quả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  <a:p>
            <a:endParaRPr lang="en-US" sz="24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indent="-342900">
              <a:buFontTx/>
              <a:buChar char="-"/>
            </a:pPr>
            <a:r>
              <a:rPr lang="en-US" sz="24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Hỏi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xin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ý </a:t>
            </a:r>
            <a:r>
              <a:rPr lang="en-US" sz="24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kiến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anh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Hoàng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  <a:p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-&gt; </a:t>
            </a:r>
            <a:r>
              <a:rPr lang="en-US" sz="24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Kết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quả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</a:t>
            </a:r>
            <a:r>
              <a:rPr lang="en-US" sz="24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Sử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dụng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thuật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toán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can </a:t>
            </a:r>
            <a:r>
              <a:rPr lang="en-US" sz="24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thiệp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vào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tọa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độ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của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đối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tượng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để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di </a:t>
            </a:r>
            <a:r>
              <a:rPr lang="en-US" sz="24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chuyển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đối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tượng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đó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524000" y="3162685"/>
            <a:ext cx="6477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Đa</a:t>
            </a:r>
            <a:r>
              <a:rPr lang="en-US" sz="4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vật</a:t>
            </a:r>
            <a:r>
              <a:rPr lang="en-US" sz="4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sz="4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sẽ</a:t>
            </a:r>
            <a:r>
              <a:rPr lang="en-US" sz="4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đặt</a:t>
            </a:r>
            <a:r>
              <a:rPr lang="en-US" sz="4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4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vật</a:t>
            </a:r>
            <a:r>
              <a:rPr lang="en-US" sz="4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sz="4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khác</a:t>
            </a:r>
            <a:r>
              <a:rPr lang="en-US" sz="4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4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mục</a:t>
            </a:r>
            <a:r>
              <a:rPr lang="en-US" sz="4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tiêu</a:t>
            </a:r>
            <a:r>
              <a:rPr lang="en-US" sz="4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4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di </a:t>
            </a:r>
            <a:r>
              <a:rPr lang="en-US" sz="4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chuyển</a:t>
            </a:r>
            <a:r>
              <a:rPr lang="en-US" sz="4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đến</a:t>
            </a:r>
            <a:r>
              <a:rPr lang="en-US" sz="4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vật</a:t>
            </a:r>
            <a:r>
              <a:rPr lang="en-US" sz="4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sz="4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đó</a:t>
            </a:r>
            <a:r>
              <a:rPr lang="en-US" sz="4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4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4360249" y="6597776"/>
            <a:ext cx="2345351" cy="24615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334107" y="6063141"/>
            <a:ext cx="2319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Đây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mục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tiêu</a:t>
            </a:r>
            <a:endParaRPr 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210</TotalTime>
  <Words>405</Words>
  <Application>Microsoft Office PowerPoint</Application>
  <PresentationFormat>Custom</PresentationFormat>
  <Paragraphs>61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Muli Bold</vt:lpstr>
      <vt:lpstr>Muli Regular</vt:lpstr>
      <vt:lpstr>Calibri</vt:lpstr>
      <vt:lpstr>Tahoma</vt:lpstr>
      <vt:lpstr>Times New Roman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Xanh lá đậm Xanh lá nhạt Trắng Doanh nghiệp Hình học Bản trình bày nội bộ của công ty Bản thuyết trình Kinh doanh</dc:title>
  <cp:lastModifiedBy>DO MINH DUC</cp:lastModifiedBy>
  <cp:revision>12</cp:revision>
  <dcterms:created xsi:type="dcterms:W3CDTF">2006-08-16T00:00:00Z</dcterms:created>
  <dcterms:modified xsi:type="dcterms:W3CDTF">2023-03-09T08:43:48Z</dcterms:modified>
  <dc:identifier>DAFcoOKiaCc</dc:identifier>
</cp:coreProperties>
</file>